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4" r:id="rId4"/>
    <p:sldId id="258" r:id="rId5"/>
    <p:sldId id="271" r:id="rId6"/>
    <p:sldId id="259" r:id="rId7"/>
    <p:sldId id="264" r:id="rId8"/>
    <p:sldId id="266" r:id="rId9"/>
    <p:sldId id="278" r:id="rId10"/>
    <p:sldId id="279" r:id="rId11"/>
    <p:sldId id="280" r:id="rId12"/>
    <p:sldId id="281" r:id="rId13"/>
    <p:sldId id="277" r:id="rId14"/>
    <p:sldId id="261" r:id="rId15"/>
    <p:sldId id="262" r:id="rId16"/>
    <p:sldId id="263" r:id="rId17"/>
    <p:sldId id="260" r:id="rId18"/>
    <p:sldId id="265" r:id="rId19"/>
    <p:sldId id="275" r:id="rId20"/>
    <p:sldId id="273" r:id="rId21"/>
    <p:sldId id="272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BE64331-5C38-44E5-A80C-34BA1B8D04D7}">
          <p14:sldIdLst>
            <p14:sldId id="256"/>
            <p14:sldId id="257"/>
            <p14:sldId id="274"/>
            <p14:sldId id="258"/>
            <p14:sldId id="271"/>
            <p14:sldId id="259"/>
            <p14:sldId id="264"/>
            <p14:sldId id="266"/>
            <p14:sldId id="278"/>
            <p14:sldId id="279"/>
            <p14:sldId id="280"/>
            <p14:sldId id="281"/>
            <p14:sldId id="277"/>
            <p14:sldId id="261"/>
            <p14:sldId id="262"/>
            <p14:sldId id="263"/>
            <p14:sldId id="260"/>
            <p14:sldId id="265"/>
            <p14:sldId id="275"/>
            <p14:sldId id="273"/>
            <p14:sldId id="272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21429-B402-4BBB-B174-0B8B4ED45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863" y="1082319"/>
            <a:ext cx="7739185" cy="1937717"/>
          </a:xfrm>
        </p:spPr>
        <p:txBody>
          <a:bodyPr>
            <a:noAutofit/>
          </a:bodyPr>
          <a:lstStyle/>
          <a:p>
            <a:pPr algn="ctr"/>
            <a:r>
              <a:rPr lang="uk-UA" sz="320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Практико-орієнтоване використання  чинного законодавства України на </a:t>
            </a:r>
            <a:r>
              <a:rPr lang="uk-UA" sz="320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уроках</a:t>
            </a:r>
            <a:r>
              <a:rPr lang="uk-UA" sz="320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правознавства</a:t>
            </a:r>
            <a:endParaRPr lang="ru-RU" sz="320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03DF35-3B21-415D-BDAB-B1047A068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994693"/>
            <a:ext cx="7739185" cy="915815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sz="5800" b="1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uk-UA" sz="8600" b="1">
                <a:solidFill>
                  <a:srgbClr val="FFFF00"/>
                </a:solidFill>
                <a:latin typeface="Arial Black" panose="020B0A04020102020204" pitchFamily="34" charset="0"/>
              </a:rPr>
              <a:t>Методичний експрес-огляд</a:t>
            </a:r>
          </a:p>
          <a:p>
            <a:pPr algn="ctr"/>
            <a:r>
              <a:rPr lang="uk-UA" sz="8600" b="1">
                <a:solidFill>
                  <a:srgbClr val="0070C0"/>
                </a:solidFill>
                <a:latin typeface="Arial Black" panose="020B0A04020102020204" pitchFamily="34" charset="0"/>
              </a:rPr>
              <a:t>                                   </a:t>
            </a:r>
            <a:endParaRPr lang="ru-RU" sz="8600" b="1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FC6727-DF06-4028-8826-89BEDEC10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705" y="3117671"/>
            <a:ext cx="3985403" cy="193771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DFDF97-3BF2-4FAA-AFF2-3917CB2BF1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1082319"/>
            <a:ext cx="2415617" cy="2176696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BC9B045-ED95-47FA-A469-EF94C8EC19CC}"/>
              </a:ext>
            </a:extLst>
          </p:cNvPr>
          <p:cNvSpPr/>
          <p:nvPr/>
        </p:nvSpPr>
        <p:spPr>
          <a:xfrm>
            <a:off x="9188053" y="5571955"/>
            <a:ext cx="30652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b="1">
                <a:solidFill>
                  <a:srgbClr val="0070C0"/>
                </a:solidFill>
                <a:latin typeface="Arial Black" panose="020B0A04020102020204" pitchFamily="34" charset="0"/>
              </a:rPr>
              <a:t>консультант </a:t>
            </a:r>
            <a:r>
              <a:rPr lang="uk-UA" sz="1600" b="1" err="1">
                <a:solidFill>
                  <a:srgbClr val="0070C0"/>
                </a:solidFill>
                <a:latin typeface="Arial Black" panose="020B0A04020102020204" pitchFamily="34" charset="0"/>
              </a:rPr>
              <a:t>К.Маліцька</a:t>
            </a:r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3893263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138D86-FAF2-4562-8DBD-8E4188D9BF5E}"/>
              </a:ext>
            </a:extLst>
          </p:cNvPr>
          <p:cNvSpPr txBox="1"/>
          <p:nvPr/>
        </p:nvSpPr>
        <p:spPr>
          <a:xfrm>
            <a:off x="586153" y="703385"/>
            <a:ext cx="1120726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uk-UA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Акцентуємо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увагу на Закони України :</a:t>
            </a:r>
          </a:p>
          <a:p>
            <a:pPr lvl="0"/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«Про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внесення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змін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 Кодексу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законів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про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працю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України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щодо трудових відносин при передачі суб’єкта господарювання»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25.04.2024 № 3677-ІХ; </a:t>
            </a:r>
          </a:p>
          <a:p>
            <a:pPr lvl="0"/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«Про внесення змін до Кримінального, Кримінального процесуального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кодексів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України та інших законодавчих актів України щодо запровадження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інституту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умовно-дострокового звільнення осіб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відбування покарання для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безпосередньої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їх участі в обороні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країни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захисті її незалежності та територіальної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цілісності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08.05.2024 № 3687-ІХ;</a:t>
            </a:r>
          </a:p>
          <a:p>
            <a:pPr lvl="0"/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«Про застосування англійської мови в Україні»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04.06.2024 № 3760; </a:t>
            </a:r>
          </a:p>
          <a:p>
            <a:pPr lvl="0"/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«Про внесення змін до Кодексу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законів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про працю України щодо встановлення додаткових підстав розірвання трудового договору з ініціативи роботодавця та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деяких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інших підстав»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04.06.2024 № 3768-ІХ; </a:t>
            </a:r>
          </a:p>
          <a:p>
            <a:pPr lvl="0"/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Про внесення змін до деяких законів України щодо запобігання насильству та унеможливлення жорстокого поводження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 дітьми» </a:t>
            </a:r>
            <a:r>
              <a:rPr lang="ru-RU" sz="240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06.06.2024 № 3792-ІХ.</a:t>
            </a:r>
            <a:endParaRPr lang="ru-RU" sz="24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27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D4130-68C3-49E4-A52C-1C8ECF51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276709"/>
            <a:ext cx="3059624" cy="4448311"/>
          </a:xfrm>
        </p:spPr>
        <p:txBody>
          <a:bodyPr>
            <a:normAutofit/>
          </a:bodyPr>
          <a:lstStyle/>
          <a:p>
            <a:r>
              <a:rPr lang="ru-RU" b="1" err="1">
                <a:latin typeface="Times New Roman" panose="02020603050405020304" pitchFamily="18" charset="0"/>
                <a:ea typeface="Calibri" panose="020F0502020204030204" pitchFamily="34" charset="0"/>
              </a:rPr>
              <a:t>Зміни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b="1" err="1">
                <a:latin typeface="Times New Roman" panose="02020603050405020304" pitchFamily="18" charset="0"/>
                <a:ea typeface="Calibri" panose="020F0502020204030204" pitchFamily="34" charset="0"/>
              </a:rPr>
              <a:t>цивільному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err="1">
                <a:latin typeface="Times New Roman" panose="02020603050405020304" pitchFamily="18" charset="0"/>
                <a:ea typeface="Calibri" panose="020F0502020204030204" pitchFamily="34" charset="0"/>
              </a:rPr>
              <a:t>праві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b="1" err="1">
                <a:latin typeface="Times New Roman" panose="02020603050405020304" pitchFamily="18" charset="0"/>
                <a:ea typeface="Calibri" panose="020F0502020204030204" pitchFamily="34" charset="0"/>
              </a:rPr>
              <a:t>спадковому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err="1">
                <a:latin typeface="Times New Roman" panose="02020603050405020304" pitchFamily="18" charset="0"/>
                <a:ea typeface="Calibri" panose="020F0502020204030204" pitchFamily="34" charset="0"/>
              </a:rPr>
              <a:t>праві</a:t>
            </a: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err="1">
                <a:latin typeface="Times New Roman" panose="02020603050405020304" pitchFamily="18" charset="0"/>
                <a:ea typeface="Calibri" panose="020F0502020204030204" pitchFamily="34" charset="0"/>
              </a:rPr>
              <a:t>оновлено</a:t>
            </a: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>
                <a:latin typeface="Times New Roman" panose="02020603050405020304" pitchFamily="18" charset="0"/>
                <a:ea typeface="Calibri" panose="020F0502020204030204" pitchFamily="34" charset="0"/>
              </a:rPr>
              <a:t>(ст.1221)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246B7B-CFCB-43E3-8A39-AA753D0CC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3200" b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 трудовому </a:t>
            </a:r>
            <a:r>
              <a:rPr lang="ru-RU" sz="3200" b="1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праві</a:t>
            </a:r>
            <a:r>
              <a:rPr lang="ru-RU" sz="3200" b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передбачено</a:t>
            </a:r>
            <a:r>
              <a:rPr lang="ru-RU" sz="3200" b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додаткові</a:t>
            </a:r>
            <a:r>
              <a:rPr lang="ru-RU" sz="3200" b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підстави</a:t>
            </a:r>
            <a:r>
              <a:rPr lang="ru-RU" sz="3200" b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розірвання трудового договору з ініціативи роботодавця</a:t>
            </a:r>
            <a:endParaRPr lang="uk-UA" sz="32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DFD372-D8CC-446A-A00C-31C80E9DC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«Про внесення змін до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деяких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законів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України щодо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запобігання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насильству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та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унеможливлення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жорстокого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поводження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з дітьми» </a:t>
            </a:r>
            <a:b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lang="ru-RU" sz="3200" spc="-6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від</a:t>
            </a: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06.06.2024</a:t>
            </a:r>
            <a:b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lang="ru-RU" sz="3200" spc="-6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№ 3792-ІХ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84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BF7D43-445B-4AF6-B54E-424404D661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739"/>
          <a:stretch/>
        </p:blipFill>
        <p:spPr>
          <a:xfrm>
            <a:off x="0" y="0"/>
            <a:ext cx="194603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1E3430-A7D8-4CBC-88D4-9993E8CCD1CF}"/>
              </a:ext>
            </a:extLst>
          </p:cNvPr>
          <p:cNvSpPr txBox="1"/>
          <p:nvPr/>
        </p:nvSpPr>
        <p:spPr>
          <a:xfrm>
            <a:off x="2122098" y="226996"/>
            <a:ext cx="9851366" cy="6801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кримінальному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Доповнено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підстави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умовно-дострокового звільнення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відбування покарання у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волі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позбавлення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волі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строк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мобілізації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та/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воєнного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– </a:t>
            </a:r>
            <a:r>
              <a:rPr lang="ru-RU" sz="2400" b="1" u="sng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проходження</a:t>
            </a:r>
            <a:r>
              <a:rPr lang="ru-RU" sz="24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військової</a:t>
            </a:r>
            <a:r>
              <a:rPr lang="ru-RU" sz="24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служби</a:t>
            </a:r>
            <a:r>
              <a:rPr lang="ru-RU" sz="2400" b="1" u="sng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контрактом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Умовнодострокове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звільнення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відбування покарання 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застосовується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осіб: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засуджених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вчинення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злочинів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національної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безпеки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України;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засуджених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вчинення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умисного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осіб,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вчиненого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особливою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жорстокістю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поєднаного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зґвалтуванням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сексуальним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насильством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особливо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тяжкі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корупційні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кримінальні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53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BD34EF6-C689-43B1-B3D8-EF4C8C628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9799"/>
          <a:stretch/>
        </p:blipFill>
        <p:spPr>
          <a:xfrm>
            <a:off x="1" y="0"/>
            <a:ext cx="158261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69EB37-A9B9-4241-8E89-BDC809914B5F}"/>
              </a:ext>
            </a:extLst>
          </p:cNvPr>
          <p:cNvSpPr txBox="1"/>
          <p:nvPr/>
        </p:nvSpPr>
        <p:spPr>
          <a:xfrm>
            <a:off x="1723291" y="422031"/>
            <a:ext cx="9847385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кримінальному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</a:p>
          <a:p>
            <a:pPr lvl="0" algn="just"/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(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зрада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диверсія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зрада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( 12-15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; 15років -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довічне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 стану) </a:t>
            </a:r>
          </a:p>
          <a:p>
            <a:pPr lvl="0"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Диверсія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(15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волі-довічне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п.2 ст.113 в </a:t>
            </a:r>
            <a:r>
              <a:rPr lang="ru-RU" sz="24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 стану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0" algn="just"/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-  Мародерство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( 5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Д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ослідження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мародерства і крадіжк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и;</a:t>
            </a:r>
          </a:p>
          <a:p>
            <a:pPr lvl="0"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за злочини проти власності</a:t>
            </a:r>
          </a:p>
          <a:p>
            <a:pPr lvl="0"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(статті 185- 187, 189, 191 Кримінального кодексу України);</a:t>
            </a:r>
          </a:p>
          <a:p>
            <a:pPr lvl="0" algn="just"/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криміналізація колабораційної діяльності </a:t>
            </a:r>
          </a:p>
          <a:p>
            <a:pPr lvl="0"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забезпечення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осіб,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здійснювали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колабораційну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(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111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 кодексу України –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 до 15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115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BD34EF6-C689-43B1-B3D8-EF4C8C628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9799"/>
          <a:stretch/>
        </p:blipFill>
        <p:spPr>
          <a:xfrm>
            <a:off x="1" y="0"/>
            <a:ext cx="158261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69EB37-A9B9-4241-8E89-BDC809914B5F}"/>
              </a:ext>
            </a:extLst>
          </p:cNvPr>
          <p:cNvSpPr txBox="1"/>
          <p:nvPr/>
        </p:nvSpPr>
        <p:spPr>
          <a:xfrm>
            <a:off x="1500997" y="422031"/>
            <a:ext cx="1032581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кримінальному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</a:p>
          <a:p>
            <a:pPr lvl="0" algn="just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Несанкціоноване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озброєння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бойових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припасів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Сил України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інших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формувань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вчинене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надзвичайного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(ст. 1142 Кримінального кодексу України);</a:t>
            </a:r>
          </a:p>
          <a:p>
            <a:pPr lvl="0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- це будь-які діяння із доведення інформації до                   невизначеного кола осіб</a:t>
            </a:r>
          </a:p>
          <a:p>
            <a:pPr lvl="0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П.1.поширення інформації про вогневе враження об’єктів критичної інфраструктури – штраф від 1 тис.-3 тис. нпмг;2 роки виправних робіт</a:t>
            </a:r>
          </a:p>
          <a:p>
            <a:pPr lvl="0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П.2.переміщення територією України ЗСУ – 3-5 років позбавлення волі;</a:t>
            </a:r>
          </a:p>
          <a:p>
            <a:pPr lvl="0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П.3 переміщення територією України, </a:t>
            </a:r>
            <a:r>
              <a:rPr lang="uk-UA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геолокація</a:t>
            </a:r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5=8 років позбавлення волі;</a:t>
            </a:r>
          </a:p>
          <a:p>
            <a:pPr lvl="0"/>
            <a:r>
              <a:rPr lang="uk-UA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П.4.поширення інформації з корисливою метою- 8-12 років позбавлення волі</a:t>
            </a:r>
            <a:endParaRPr lang="ru-RU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Увага!   Залежно від тяжкості -3-12 років позбавлення волі</a:t>
            </a:r>
            <a:endParaRPr lang="ru-RU" sz="28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6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BF7D43-445B-4AF6-B54E-424404D661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739"/>
          <a:stretch/>
        </p:blipFill>
        <p:spPr>
          <a:xfrm>
            <a:off x="0" y="0"/>
            <a:ext cx="194603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1E3430-A7D8-4CBC-88D4-9993E8CCD1CF}"/>
              </a:ext>
            </a:extLst>
          </p:cNvPr>
          <p:cNvSpPr txBox="1"/>
          <p:nvPr/>
        </p:nvSpPr>
        <p:spPr>
          <a:xfrm>
            <a:off x="1676399" y="735955"/>
            <a:ext cx="101756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кримінальному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здачі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бойових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припасів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вибухових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незаконне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благодійних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пожертв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2012 Кримінального кодексу України);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виключають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протиправність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обставиною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щодо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незалежності та територіальної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(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431 Кримінального кодексу України).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учнів: дослідження, які виключають кримінальну відповідальність</a:t>
            </a:r>
          </a:p>
          <a:p>
            <a:pPr lvl="0"/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  (ст.431 ККУ)</a:t>
            </a:r>
          </a:p>
        </p:txBody>
      </p:sp>
    </p:spTree>
    <p:extLst>
      <p:ext uri="{BB962C8B-B14F-4D97-AF65-F5344CB8AC3E}">
        <p14:creationId xmlns:p14="http://schemas.microsoft.com/office/powerpoint/2010/main" val="3080081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138D86-FAF2-4562-8DBD-8E4188D9BF5E}"/>
              </a:ext>
            </a:extLst>
          </p:cNvPr>
          <p:cNvSpPr txBox="1"/>
          <p:nvPr/>
        </p:nvSpPr>
        <p:spPr>
          <a:xfrm>
            <a:off x="586153" y="703385"/>
            <a:ext cx="1120726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Акцентуємо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увагу на Закони України :</a:t>
            </a:r>
          </a:p>
          <a:p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народи України»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01.07.2021 № 1616-ІХ,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спротиву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16.07.2021 № 1702-ІХ,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антисемітизму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в Україні»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22.09.2021 № 1770-ІХ,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медіацію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16.11.2021 № 1875-ІХ,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«Про Службу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військового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капеланства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30.11.2021 № 1915-ІХ,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«Про внесення змін до Закону України «Про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громадянство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України» щодо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спрощеного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осіб»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14.12.2021 № 1941-ІХ.</a:t>
            </a:r>
          </a:p>
        </p:txBody>
      </p:sp>
    </p:spTree>
    <p:extLst>
      <p:ext uri="{BB962C8B-B14F-4D97-AF65-F5344CB8AC3E}">
        <p14:creationId xmlns:p14="http://schemas.microsoft.com/office/powerpoint/2010/main" val="2345453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52" t="670" r="669" b="-2547"/>
          <a:stretch/>
        </p:blipFill>
        <p:spPr>
          <a:xfrm>
            <a:off x="0" y="0"/>
            <a:ext cx="12320954" cy="70338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5CBF0E-8755-4B5D-9CD4-5AD0C011753D}"/>
              </a:ext>
            </a:extLst>
          </p:cNvPr>
          <p:cNvSpPr txBox="1"/>
          <p:nvPr/>
        </p:nvSpPr>
        <p:spPr>
          <a:xfrm>
            <a:off x="422031" y="687898"/>
            <a:ext cx="1159939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«Про </a:t>
            </a:r>
            <a:r>
              <a:rPr lang="ru-RU" sz="20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корінні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народи України» </a:t>
            </a:r>
            <a:r>
              <a:rPr lang="ru-RU" sz="20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01.07.2021 № 1616-ІХ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Корінний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народ України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автохтонна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етнічна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сформувалася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України, є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носієм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самобутньої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мови і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традиційні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представницькі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самоусвідомлює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корінним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народом України, становить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етнічну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меншість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2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за межами України.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 ст.1)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Корінний народ України-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татари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караїми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кримчаки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.(ст.2)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(ст.4)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(ст.5)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на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сталий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(7)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uk-UA" sz="2400" b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нформаційні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(ст.6)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</a:t>
            </a:r>
            <a:r>
              <a:rPr lang="ru-RU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актів геноциду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інших актів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колективного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.( ст.3)</a:t>
            </a:r>
          </a:p>
          <a:p>
            <a:endParaRPr lang="ru-RU" sz="2000"/>
          </a:p>
          <a:p>
            <a:endParaRPr lang="ru-RU" sz="2000" b="1"/>
          </a:p>
        </p:txBody>
      </p:sp>
    </p:spTree>
    <p:extLst>
      <p:ext uri="{BB962C8B-B14F-4D97-AF65-F5344CB8AC3E}">
        <p14:creationId xmlns:p14="http://schemas.microsoft.com/office/powerpoint/2010/main" val="386912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52" t="670" r="669" b="-2547"/>
          <a:stretch/>
        </p:blipFill>
        <p:spPr>
          <a:xfrm>
            <a:off x="0" y="0"/>
            <a:ext cx="12320954" cy="70338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5CBF0E-8755-4B5D-9CD4-5AD0C011753D}"/>
              </a:ext>
            </a:extLst>
          </p:cNvPr>
          <p:cNvSpPr txBox="1"/>
          <p:nvPr/>
        </p:nvSpPr>
        <p:spPr>
          <a:xfrm>
            <a:off x="644769" y="687898"/>
            <a:ext cx="11376655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Основоположні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(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ст.3)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символіку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порядок її застосування з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дотриманням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України.</a:t>
            </a:r>
          </a:p>
          <a:p>
            <a:pPr marL="342900" indent="-342900">
              <a:buFontTx/>
              <a:buChar char="-"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відроджувати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поколінням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мови,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писемність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літературу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відновлювати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нематеріальної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спадщини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рівний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Будь-яка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endParaRPr lang="ru-RU" sz="24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 на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</a:p>
          <a:p>
            <a:pPr marL="457200" indent="-457200">
              <a:buAutoNum type="arabicParenR"/>
            </a:pP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приналежності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самобутніх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виселення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примусове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компактного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примусову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асиміляцію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примусову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інтеграцію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розпалювання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расової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релігійної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ненависті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спрямованої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них.</a:t>
            </a:r>
          </a:p>
          <a:p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приналежності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самобутності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корінних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народів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730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C6651-6F4F-4884-82A0-FDAC4EBE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9505" cy="4601183"/>
          </a:xfrm>
        </p:spPr>
        <p:txBody>
          <a:bodyPr/>
          <a:lstStyle/>
          <a:p>
            <a:r>
              <a:rPr lang="uk-UA" b="1"/>
              <a:t>Розділ 3.</a:t>
            </a:r>
            <a:br>
              <a:rPr lang="uk-UA" b="1"/>
            </a:br>
            <a:r>
              <a:rPr lang="uk-UA" b="1"/>
              <a:t>Взаємозв’язок</a:t>
            </a:r>
            <a:br>
              <a:rPr lang="uk-UA" b="1"/>
            </a:br>
            <a:r>
              <a:rPr lang="uk-UA" b="1"/>
              <a:t>людини і</a:t>
            </a:r>
            <a:br>
              <a:rPr lang="uk-UA" b="1"/>
            </a:br>
            <a:r>
              <a:rPr lang="uk-UA" b="1"/>
              <a:t>держави</a:t>
            </a:r>
            <a:endParaRPr lang="ru-RU" b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593E28-AEA0-4887-8119-0F1E538D1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0732" y="767751"/>
            <a:ext cx="3641900" cy="5221569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Про внесення змін до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 </a:t>
            </a:r>
          </a:p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"Про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громадянство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України" </a:t>
            </a:r>
          </a:p>
          <a:p>
            <a:pPr marL="0" indent="0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та </a:t>
            </a:r>
          </a:p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"Про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мови як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</a:p>
          <a:p>
            <a:pPr marL="0" indent="0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щодо умов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 до </a:t>
            </a:r>
            <a:r>
              <a:rPr lang="ru-RU" sz="24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  <a:endParaRPr lang="ru-RU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/>
          </a:p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1690B3-D037-49DF-A4D3-72A7D2A98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0940" y="767751"/>
            <a:ext cx="3856698" cy="522156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 опрацювання:</a:t>
            </a:r>
          </a:p>
          <a:p>
            <a:pPr marL="0" indent="0">
              <a:buNone/>
            </a:pPr>
            <a:endParaRPr lang="uk-UA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дослідження;</a:t>
            </a:r>
          </a:p>
          <a:p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тести;</a:t>
            </a:r>
          </a:p>
          <a:p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- кейс-стаді;</a:t>
            </a:r>
          </a:p>
          <a:p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 рольова гра</a:t>
            </a:r>
          </a:p>
          <a:p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проблемний виклад</a:t>
            </a:r>
            <a:endParaRPr 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63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666A0-E77D-4109-87E2-C11CEC10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87" y="1028946"/>
            <a:ext cx="2934898" cy="4601183"/>
          </a:xfrm>
        </p:spPr>
        <p:txBody>
          <a:bodyPr>
            <a:normAutofit/>
          </a:bodyPr>
          <a:lstStyle/>
          <a:p>
            <a:pPr algn="ctr"/>
            <a:r>
              <a:rPr lang="uk-UA" sz="4000">
                <a:solidFill>
                  <a:srgbClr val="FFFF00"/>
                </a:solidFill>
                <a:latin typeface="Arial Black" panose="020B0A04020102020204" pitchFamily="34" charset="0"/>
              </a:rPr>
              <a:t>Зміст програми курсу враховує</a:t>
            </a:r>
            <a:endParaRPr lang="ru-RU" sz="400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E7322F-06E3-4597-BC05-B67CBCF72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477" y="120771"/>
            <a:ext cx="8154925" cy="58685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особливості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національної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правової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системи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правовий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 режим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воєнного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стану в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умовах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</a:p>
          <a:p>
            <a:pPr marL="0" indent="0">
              <a:buNone/>
            </a:pP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  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повномасштабної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збройної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агресії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РФ </a:t>
            </a:r>
          </a:p>
          <a:p>
            <a:pPr marL="0" indent="0">
              <a:buNone/>
            </a:pP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                       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проти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   України.</a:t>
            </a:r>
          </a:p>
          <a:p>
            <a:pPr marL="0" indent="0">
              <a:buNone/>
            </a:pPr>
            <a:r>
              <a:rPr lang="ru-RU" sz="2400">
                <a:latin typeface="Bahnschrift" panose="020B0502040204020203" pitchFamily="34" charset="0"/>
              </a:rPr>
              <a:t>                              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Це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err="1">
                <a:solidFill>
                  <a:srgbClr val="C00000"/>
                </a:solidFill>
                <a:latin typeface="Bahnschrift" panose="020B0502040204020203" pitchFamily="34" charset="0"/>
              </a:rPr>
              <a:t>потребує</a:t>
            </a:r>
            <a:r>
              <a:rPr lang="ru-RU" sz="2800" b="1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Bahnschrift" panose="020B0502040204020203" pitchFamily="34" charset="0"/>
              </a:rPr>
              <a:t>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2400" b="1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</a:rPr>
              <a:t>    </a:t>
            </a:r>
            <a:r>
              <a:rPr lang="ru-RU" sz="3200" b="1" err="1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</a:rPr>
              <a:t>поєднання</a:t>
            </a:r>
            <a:r>
              <a:rPr lang="ru-RU" sz="3200" b="1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</a:rPr>
              <a:t> та </a:t>
            </a:r>
            <a:r>
              <a:rPr lang="ru-RU" sz="3200" b="1" err="1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урахування</a:t>
            </a:r>
            <a:r>
              <a:rPr lang="ru-RU" sz="3200" b="1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      законодавчих змін, </a:t>
            </a:r>
          </a:p>
          <a:p>
            <a:pPr marL="0" indent="0" algn="just">
              <a:buNone/>
            </a:pP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пов’язаних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із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введенням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воєнного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стану та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створенням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правових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умов для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підвищення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обороноздатності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держави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,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захисту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національної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безпеки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 і територіальної </a:t>
            </a:r>
            <a:r>
              <a:rPr lang="ru-RU" sz="2400" b="1" i="1" err="1">
                <a:solidFill>
                  <a:srgbClr val="0070C0"/>
                </a:solidFill>
                <a:latin typeface="Bahnschrift" panose="020B0502040204020203" pitchFamily="34" charset="0"/>
              </a:rPr>
              <a:t>цілісності</a:t>
            </a:r>
            <a:r>
              <a:rPr lang="ru-RU" sz="2400" b="1" i="1">
                <a:solidFill>
                  <a:srgbClr val="0070C0"/>
                </a:solidFill>
                <a:latin typeface="Bahnschrift" panose="020B0502040204020203" pitchFamily="34" charset="0"/>
              </a:rPr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103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E029F-DEE2-4421-8743-108108F53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Українська мова- єдина державна</a:t>
            </a:r>
            <a:b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(офіційна) </a:t>
            </a:r>
            <a:b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в Україні </a:t>
            </a:r>
            <a:b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40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( ст.1)</a:t>
            </a:r>
            <a:endParaRPr lang="ru-RU" sz="40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B00FB8-8117-4307-A97D-3D0919E4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відповідальність за порушення </a:t>
            </a:r>
            <a:r>
              <a:rPr lang="uk-UA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законодавства України</a:t>
            </a:r>
          </a:p>
          <a:p>
            <a:r>
              <a:rPr lang="en-US"/>
              <a:t>https://wiki.legalaid.gov.ua/index.php/%D0%94%D0%B5%D1%80%D0%B6%D0%B0%D0%B2%D0%BD%D0%B0_%D0%BC%D0%BE%D0%B2%D0%B0_%D0%B2_%D1%81%D1%84%D0%B5%D1%80%D1%96_%D0%BE%D0%B1%D1%81%D0%BB%D1%83%D0%B3%D0%BE%D0%B2%D1%83%D0%B2%D0%B0%D0%BD%D0%BD%D1%8F_%D1%82%D0%B0_%D0%B7%D0%B0%D1%81%D1%82%D0%BE%D1%81%D1%83%D0%B2%D0%B0%D0%BD%D0%BD%D1%8F_%D1%81%D0%B0%D0%BD%D0%BA%D1%86%D1%96%D0%B9_%D0%B7%D0%B0_%D0%BD%D0%B5%D0%B4%D0%BE%D1%82%D1%80%D0%B8%D0%BC%D0%B0%D0%BD%D0%BD%D1%8F_%D1%82%D0%B0%D0%BA%D0%BE%D1%97_%D0%B2%D0%B8%D0%BC%D0%BE%D0%B3%D0%B8</a:t>
            </a:r>
            <a:endParaRPr lang="uk-UA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99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00935-F528-492F-91A8-11662634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 посилання для розвитку</a:t>
            </a:r>
            <a:br>
              <a:rPr lang="uk-UA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endParaRPr lang="ru-RU" sz="28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E353D-979D-424F-847E-CF86B3BF47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Як викладати питання МГП на </a:t>
            </a:r>
            <a:r>
              <a:rPr lang="uk-UA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історії, громадянської освіти та основ правознавства </a:t>
            </a:r>
            <a:r>
              <a:rPr lang="en-US"/>
              <a:t>https://mon.gov.ua/storage/app/media/zagalna%20serednya/metodichni%20recomendazii/2022/09/27/Pro.metod.rekom.shchodo.vykl.mizhn.hum.prava-4.2698- 22.vid.27.09.2022.pdf .</a:t>
            </a:r>
            <a:endParaRPr lang="uk-UA"/>
          </a:p>
          <a:p>
            <a:pPr marL="0" indent="0">
              <a:buNone/>
            </a:pPr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 центр</a:t>
            </a:r>
          </a:p>
          <a:p>
            <a:pPr marL="0" indent="0">
              <a:buNone/>
            </a:pPr>
            <a:r>
              <a:rPr lang="en-US" sz="2400"/>
              <a:t>https://iportal.rada.gov.</a:t>
            </a:r>
            <a:r>
              <a:rPr lang="ru-RU" sz="2400"/>
              <a:t>п</a:t>
            </a:r>
            <a:r>
              <a:rPr lang="en-US" sz="2400"/>
              <a:t>a/documents/</a:t>
            </a:r>
            <a:r>
              <a:rPr lang="en-US" sz="2400" err="1"/>
              <a:t>origin_docum</a:t>
            </a:r>
            <a:r>
              <a:rPr lang="en-US" sz="2400"/>
              <a:t>/2592.htmll.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4076761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45573A4-8F52-429E-8134-2868C4FF5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" y="1123837"/>
            <a:ext cx="3312544" cy="4601183"/>
          </a:xfrm>
        </p:spPr>
        <p:txBody>
          <a:bodyPr>
            <a:normAutofit/>
          </a:bodyPr>
          <a:lstStyle/>
          <a:p>
            <a:r>
              <a:rPr lang="uk-UA" sz="3200" b="1">
                <a:solidFill>
                  <a:srgbClr val="002060"/>
                </a:solidFill>
              </a:rPr>
              <a:t>Практичне </a:t>
            </a:r>
            <a:br>
              <a:rPr lang="uk-UA" sz="3200" b="1">
                <a:solidFill>
                  <a:srgbClr val="002060"/>
                </a:solidFill>
              </a:rPr>
            </a:br>
            <a:r>
              <a:rPr lang="uk-UA" sz="3200" b="1">
                <a:solidFill>
                  <a:srgbClr val="002060"/>
                </a:solidFill>
              </a:rPr>
              <a:t>заняття</a:t>
            </a:r>
            <a:br>
              <a:rPr lang="en-US" sz="3200" b="1">
                <a:solidFill>
                  <a:srgbClr val="002060"/>
                </a:solidFill>
              </a:rPr>
            </a:br>
            <a:r>
              <a:rPr lang="uk-UA" sz="3200" b="1">
                <a:solidFill>
                  <a:srgbClr val="002060"/>
                </a:solidFill>
              </a:rPr>
              <a:t>«Адміністративна та кримінальна відповідальність неповнолітніх»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BC0C9B-C468-4472-8D2B-9CACC231F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4449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uk-UA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і форми проведення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1.Аналіз типових адміністративних проступків, які здійснюють неповнолітні та відповідальність за них.</a:t>
            </a:r>
          </a:p>
          <a:p>
            <a:pPr marL="0" indent="0">
              <a:buNone/>
            </a:pPr>
            <a:r>
              <a:rPr lang="uk-UA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2.Кримінальна відповідальність неповнолітніх в умовах воєнного стану.</a:t>
            </a:r>
          </a:p>
          <a:p>
            <a:pPr marL="0" indent="0">
              <a:buNone/>
            </a:pPr>
            <a:r>
              <a:rPr lang="uk-UA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проведення: сторітелінг, дослідження норм ККУ, Адміністративного кодексу; випереджувальні домашні завдання «Злочин- не дитяча гра», рольова гра, складання пам’яток «Закон про тебе», обговорення в загальному колі «Корисливі злочин», «Як жарти стають злочинами», розв’зування правових ситуацій, правові вікторини, перегляд відео на правову тематику, </a:t>
            </a:r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58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10C3E-DE0F-4CBF-A1D7-344085BE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ключових</a:t>
            </a:r>
            <a:br>
              <a:rPr lang="uk-UA" sz="28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br>
              <a:rPr lang="uk-UA" sz="28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Наскрізні </a:t>
            </a:r>
            <a:b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b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програми</a:t>
            </a:r>
            <a:endParaRPr lang="ru-RU" sz="4000" b="1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AE40A6-F4B4-45E5-BDDF-AB0C9FC0B3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800" b="1">
                <a:solidFill>
                  <a:schemeClr val="accent6">
                    <a:lumMod val="75000"/>
                  </a:schemeClr>
                </a:solidFill>
              </a:rPr>
              <a:t>Громадянська відповідальність</a:t>
            </a:r>
          </a:p>
          <a:p>
            <a:r>
              <a:rPr lang="uk-UA" sz="2800" b="1">
                <a:solidFill>
                  <a:schemeClr val="accent6">
                    <a:lumMod val="75000"/>
                  </a:schemeClr>
                </a:solidFill>
              </a:rPr>
              <a:t>Підприємливість</a:t>
            </a:r>
          </a:p>
          <a:p>
            <a:r>
              <a:rPr lang="uk-UA" sz="2800" b="1">
                <a:solidFill>
                  <a:schemeClr val="accent6">
                    <a:lumMod val="75000"/>
                  </a:schemeClr>
                </a:solidFill>
              </a:rPr>
              <a:t>Фінансова грамотність</a:t>
            </a:r>
          </a:p>
          <a:p>
            <a:r>
              <a:rPr lang="uk-UA" sz="2800" b="1">
                <a:solidFill>
                  <a:schemeClr val="accent6">
                    <a:lumMod val="75000"/>
                  </a:schemeClr>
                </a:solidFill>
              </a:rPr>
              <a:t>Екологічна безпека і розвиток</a:t>
            </a:r>
          </a:p>
          <a:p>
            <a:r>
              <a:rPr lang="uk-UA" sz="2800" b="1">
                <a:solidFill>
                  <a:schemeClr val="accent6">
                    <a:lumMod val="75000"/>
                  </a:schemeClr>
                </a:solidFill>
              </a:rPr>
              <a:t>Здоров’я і безпека</a:t>
            </a:r>
            <a:endParaRPr lang="ru-RU" sz="2800" b="1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46809113-8AA7-4810-A753-D17DC1EEF0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18438" y="1888864"/>
            <a:ext cx="3475037" cy="3080272"/>
          </a:xfrm>
        </p:spPr>
      </p:pic>
    </p:spTree>
    <p:extLst>
      <p:ext uri="{BB962C8B-B14F-4D97-AF65-F5344CB8AC3E}">
        <p14:creationId xmlns:p14="http://schemas.microsoft.com/office/powerpoint/2010/main" val="280174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0157790-B0BC-42B6-A66C-00EA5B83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94131" cy="4601183"/>
          </a:xfrm>
        </p:spPr>
        <p:txBody>
          <a:bodyPr/>
          <a:lstStyle/>
          <a:p>
            <a:pPr algn="ctr"/>
            <a:r>
              <a:rPr lang="ru-RU" b="1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предмету</a:t>
            </a:r>
            <a:br>
              <a:rPr lang="ru-RU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правознавства</a:t>
            </a:r>
            <a:r>
              <a:rPr lang="ru-RU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419B8CD-58AE-4CC2-844B-197BAAF17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4143" y="762000"/>
            <a:ext cx="6392174" cy="522274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ru-RU" sz="3200" b="1">
              <a:solidFill>
                <a:srgbClr val="0070C0"/>
              </a:solidFill>
            </a:endParaRPr>
          </a:p>
          <a:p>
            <a:endParaRPr lang="ru-RU" sz="3200" b="1">
              <a:solidFill>
                <a:srgbClr val="0070C0"/>
              </a:solidFill>
            </a:endParaRPr>
          </a:p>
          <a:p>
            <a:endParaRPr lang="uk-UA" sz="3200" b="1">
              <a:solidFill>
                <a:srgbClr val="0070C0"/>
              </a:solidFill>
            </a:endParaRPr>
          </a:p>
          <a:p>
            <a:endParaRPr lang="uk-UA" sz="3200" b="1">
              <a:solidFill>
                <a:srgbClr val="0070C0"/>
              </a:solidFill>
            </a:endParaRPr>
          </a:p>
          <a:p>
            <a:endParaRPr lang="uk-UA" sz="3200" b="1">
              <a:solidFill>
                <a:srgbClr val="0070C0"/>
              </a:solidFill>
            </a:endParaRPr>
          </a:p>
          <a:p>
            <a:r>
              <a:rPr lang="uk-UA" sz="5800" b="1">
                <a:solidFill>
                  <a:srgbClr val="0070C0"/>
                </a:solidFill>
              </a:rPr>
              <a:t>Формування правової свідомості;</a:t>
            </a:r>
          </a:p>
          <a:p>
            <a:r>
              <a:rPr lang="uk-UA" sz="5800" b="1">
                <a:solidFill>
                  <a:srgbClr val="0070C0"/>
                </a:solidFill>
              </a:rPr>
              <a:t>Формування громадянської свідомості;</a:t>
            </a:r>
            <a:endParaRPr lang="ru-RU" sz="5800" b="1">
              <a:solidFill>
                <a:srgbClr val="0070C0"/>
              </a:solidFill>
            </a:endParaRPr>
          </a:p>
          <a:p>
            <a:r>
              <a:rPr lang="uk-UA" sz="5800" b="1">
                <a:solidFill>
                  <a:srgbClr val="0070C0"/>
                </a:solidFill>
              </a:rPr>
              <a:t>Розвиток правової грамотності</a:t>
            </a:r>
          </a:p>
          <a:p>
            <a:pPr marL="0" indent="0">
              <a:buNone/>
            </a:pPr>
            <a:r>
              <a:rPr lang="uk-UA" sz="5800" b="1">
                <a:solidFill>
                  <a:srgbClr val="0070C0"/>
                </a:solidFill>
              </a:rPr>
              <a:t>(</a:t>
            </a:r>
            <a:r>
              <a:rPr lang="uk-UA" sz="5800" b="1" i="1">
                <a:solidFill>
                  <a:srgbClr val="0070C0"/>
                </a:solidFill>
              </a:rPr>
              <a:t>розуміння, застосування, дотримання правових норм);</a:t>
            </a:r>
          </a:p>
          <a:p>
            <a:r>
              <a:rPr lang="uk-UA" sz="5800" b="1">
                <a:solidFill>
                  <a:srgbClr val="0070C0"/>
                </a:solidFill>
              </a:rPr>
              <a:t>Превентивна</a:t>
            </a:r>
          </a:p>
          <a:p>
            <a:endParaRPr lang="uk-UA" sz="5000" b="1" i="1">
              <a:solidFill>
                <a:srgbClr val="0070C0"/>
              </a:solidFill>
            </a:endParaRPr>
          </a:p>
          <a:p>
            <a:endParaRPr lang="uk-UA" sz="5000"/>
          </a:p>
          <a:p>
            <a:endParaRPr lang="uk-UA" sz="5000"/>
          </a:p>
          <a:p>
            <a:endParaRPr lang="uk-UA" sz="50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2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A57D2-1E99-4BA6-B2CA-80EE605F0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підходи у викладанні правознавства</a:t>
            </a:r>
            <a:endParaRPr lang="ru-RU" sz="3200" b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F9F0DB-FA42-4AC5-ACF9-9425B3574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sz="3200" b="1">
                <a:solidFill>
                  <a:srgbClr val="7030A0"/>
                </a:solidFill>
              </a:rPr>
              <a:t> Правничий- </a:t>
            </a:r>
            <a:r>
              <a:rPr lang="ru-RU" sz="3200"/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і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/>
              <a:t>  </a:t>
            </a:r>
            <a:r>
              <a:rPr lang="ru-RU" sz="3200" b="1" err="1">
                <a:solidFill>
                  <a:srgbClr val="7030A0"/>
                </a:solidFill>
              </a:rPr>
              <a:t>Історичний</a:t>
            </a:r>
            <a:r>
              <a:rPr lang="ru-RU" sz="3200">
                <a:solidFill>
                  <a:srgbClr val="7030A0"/>
                </a:solidFill>
              </a:rPr>
              <a:t> –</a:t>
            </a:r>
            <a:r>
              <a:rPr lang="ru-RU" sz="2800"/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DCBF0BF-D3F5-4065-84FB-D4E4EEE51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200" b="1">
                <a:solidFill>
                  <a:srgbClr val="7030A0"/>
                </a:solidFill>
              </a:rPr>
              <a:t>Соціологічний</a:t>
            </a:r>
            <a:r>
              <a:rPr lang="uk-UA" sz="2800" b="1">
                <a:solidFill>
                  <a:srgbClr val="7030A0"/>
                </a:solidFill>
              </a:rPr>
              <a:t> </a:t>
            </a:r>
            <a:r>
              <a:rPr lang="uk-UA" sz="2800">
                <a:solidFill>
                  <a:srgbClr val="7030A0"/>
                </a:solidFill>
              </a:rPr>
              <a:t>-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правову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</a:t>
            </a:r>
            <a:endParaRPr lang="uk-UA" sz="2800"/>
          </a:p>
          <a:p>
            <a:r>
              <a:rPr lang="ru-RU" sz="3200" b="1" err="1">
                <a:solidFill>
                  <a:srgbClr val="7030A0"/>
                </a:solidFill>
              </a:rPr>
              <a:t>Філософський</a:t>
            </a:r>
            <a:r>
              <a:rPr lang="ru-RU" sz="3200">
                <a:solidFill>
                  <a:srgbClr val="7030A0"/>
                </a:solidFill>
              </a:rPr>
              <a:t> –</a:t>
            </a:r>
            <a:r>
              <a:rPr lang="ru-RU" sz="3200"/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459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0BC957-2A25-44EF-8061-84F4049869A4}"/>
              </a:ext>
            </a:extLst>
          </p:cNvPr>
          <p:cNvSpPr txBox="1"/>
          <p:nvPr/>
        </p:nvSpPr>
        <p:spPr>
          <a:xfrm>
            <a:off x="222738" y="889843"/>
            <a:ext cx="9941171" cy="52629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/>
              <a:t>                            </a:t>
            </a:r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заняття за оновленою програмою </a:t>
            </a:r>
          </a:p>
          <a:p>
            <a:pPr algn="ctr"/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« Основи правознавства»</a:t>
            </a:r>
          </a:p>
          <a:p>
            <a:endParaRPr lang="uk-UA"/>
          </a:p>
          <a:p>
            <a:endParaRPr lang="uk-UA"/>
          </a:p>
          <a:p>
            <a:pPr algn="ctr"/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/>
              <a:t> 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учнівства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застосування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теми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пропонувати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 9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класі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щонайменше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запропонованих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навчальною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правознавства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теми.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A9EE1DD-77B0-43E8-B182-F07C58B909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87" t="9484" r="13137" b="4373"/>
          <a:stretch/>
        </p:blipFill>
        <p:spPr>
          <a:xfrm>
            <a:off x="10163909" y="773723"/>
            <a:ext cx="1805354" cy="265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69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784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5B23F0C-8C0C-4C16-98DE-96073A0E44D6}"/>
              </a:ext>
            </a:extLst>
          </p:cNvPr>
          <p:cNvSpPr/>
          <p:nvPr/>
        </p:nvSpPr>
        <p:spPr>
          <a:xfrm>
            <a:off x="854015" y="1511616"/>
            <a:ext cx="9687464" cy="46392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практичних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занять </a:t>
            </a:r>
          </a:p>
          <a:p>
            <a:pPr algn="ctr"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певне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змістове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наповнення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   контексту </a:t>
            </a:r>
            <a:r>
              <a:rPr lang="ru-RU" sz="280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конкретної</a:t>
            </a:r>
            <a:r>
              <a:rPr lang="ru-RU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теми. </a:t>
            </a:r>
            <a:endParaRPr lang="ru-RU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практичних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b="1" i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індивідуальні</a:t>
            </a:r>
            <a:r>
              <a:rPr lang="ru-RU" sz="28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i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парні</a:t>
            </a:r>
            <a:r>
              <a:rPr lang="ru-RU" sz="28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i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групові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 </a:t>
            </a: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метод проблемного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викладу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випереджувальні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домашні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950"/>
              </a:lnSpc>
              <a:spcAft>
                <a:spcPts val="1875"/>
              </a:spcAft>
            </a:pP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Навчальну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проблему та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критерії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оцінювання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вчителю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вчительці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обирати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разом з 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учнями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ученицями</a:t>
            </a:r>
            <a:r>
              <a:rPr lang="ru-RU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9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52" t="670" r="669" b="-25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15CBF0E-8755-4B5D-9CD4-5AD0C011753D}"/>
              </a:ext>
            </a:extLst>
          </p:cNvPr>
          <p:cNvSpPr txBox="1"/>
          <p:nvPr/>
        </p:nvSpPr>
        <p:spPr>
          <a:xfrm>
            <a:off x="644769" y="687898"/>
            <a:ext cx="1137665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/>
              <a:t>                                                                   </a:t>
            </a:r>
            <a:r>
              <a:rPr lang="uk-UA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Теми практичних занять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 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жорстокого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інших форм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 як 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» 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неповнолітніх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неповнолітніх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резюме.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Співбесіда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правника</a:t>
            </a:r>
            <a:r>
              <a:rPr 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14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27DDE2-2888-4676-8712-FA2A36206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138D86-FAF2-4562-8DBD-8E4188D9BF5E}"/>
              </a:ext>
            </a:extLst>
          </p:cNvPr>
          <p:cNvSpPr txBox="1"/>
          <p:nvPr/>
        </p:nvSpPr>
        <p:spPr>
          <a:xfrm>
            <a:off x="586153" y="703385"/>
            <a:ext cx="1120726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32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Акцентуємо</a:t>
            </a:r>
            <a:r>
              <a:rPr lang="ru-R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увагу на Закони України :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«Про внесення змін до Закону України «Про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військовий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обов’язок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військову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службу»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30.05.2023 № 3127-ІХ;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«Про внесення змін 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Цивільного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кодексу України щодо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вдосконалення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порядку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відкриття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оформлення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спадщини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08.11.2023 № 3450-ІХ;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«Про внесення змін 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деяких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законодавчих актів України щодо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впорядкування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надання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відпусток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, 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також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інших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відпусток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22.11.2023 № 3494-ІХ;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«Про внесення змін до Закону України «Про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судоустрій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і статус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суддів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та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деяких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законодавчих актів України щодо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удосконалення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процедур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суддівської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кар’єри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09.12.2023 № 3511-ІХ;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«Про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лобіювання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23.02.2024 № 3606-ІХ (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введення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дію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01.01.2025);</a:t>
            </a:r>
          </a:p>
          <a:p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«Про внесення змін 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деяких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законодавчих актів України щодо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окремих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питань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проходження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військової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служби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мобілізації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військового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обліку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err="1"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sz="2400">
                <a:latin typeface="Times New Roman" panose="02020603050405020304" pitchFamily="18" charset="0"/>
                <a:ea typeface="Calibri" panose="020F0502020204030204" pitchFamily="34" charset="0"/>
              </a:rPr>
              <a:t> 11.04.2024 № 3633-ІХ; </a:t>
            </a:r>
            <a:endParaRPr 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501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1457</TotalTime>
  <Words>2008</Words>
  <Application>Microsoft Office PowerPoint</Application>
  <PresentationFormat>Широкоэкранный</PresentationFormat>
  <Paragraphs>171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Arial Black</vt:lpstr>
      <vt:lpstr>Bahnschrift</vt:lpstr>
      <vt:lpstr>Calibri</vt:lpstr>
      <vt:lpstr>Corbel</vt:lpstr>
      <vt:lpstr>Times New Roman</vt:lpstr>
      <vt:lpstr>Wingdings</vt:lpstr>
      <vt:lpstr>Wingdings 2</vt:lpstr>
      <vt:lpstr>Рамка</vt:lpstr>
      <vt:lpstr>Практико-орієнтоване використання  чинного законодавства України на уроках правознавства</vt:lpstr>
      <vt:lpstr>Зміст програми курсу враховує</vt:lpstr>
      <vt:lpstr>10 ключових компетентностей  Наскрізні  лінії  програми</vt:lpstr>
      <vt:lpstr>Функції предмету  «Основи правознавства» </vt:lpstr>
      <vt:lpstr>Теоретичні підходи у викладанні правознавства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Зміни у цивільному праві (спадковому праві) оновлено (ст.1221)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Розділ 3. Взаємозв’язок людини і держави</vt:lpstr>
      <vt:lpstr>Українська мова- єдина державна (офіційна)  в Україні  ( ст.1)</vt:lpstr>
      <vt:lpstr>Корисні посилання для розвитку компетентностей</vt:lpstr>
      <vt:lpstr>Практичне  заняття «Адміністративна та кримінальна відповідальність неповнолітніх»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Правознавство 2022-2023: зміни, доповнення, новації</dc:title>
  <dc:creator>user1</dc:creator>
  <cp:lastModifiedBy>user1</cp:lastModifiedBy>
  <cp:revision>265</cp:revision>
  <dcterms:created xsi:type="dcterms:W3CDTF">2022-09-15T07:37:08Z</dcterms:created>
  <dcterms:modified xsi:type="dcterms:W3CDTF">2025-01-15T14:46:34Z</dcterms:modified>
</cp:coreProperties>
</file>